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6858000" cx="9144000"/>
  <p:notesSz cx="6858000" cy="9144000"/>
  <p:embeddedFontLst>
    <p:embeddedFont>
      <p:font typeface="Calibri"/>
      <p:regular r:id="rId19"/>
      <p:bold r:id="rId20"/>
      <p:italic r:id="rId21"/>
      <p:boldItalic r:id="rId22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Author clrIdx="0" id="0" initials="" lastIdx="4" name="Ellène Dijoux Siber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libri-bold.fntdata"/><Relationship Id="rId11" Type="http://schemas.openxmlformats.org/officeDocument/2006/relationships/slide" Target="slides/slide5.xml"/><Relationship Id="rId22" Type="http://schemas.openxmlformats.org/officeDocument/2006/relationships/font" Target="fonts/Calibri-boldItalic.fntdata"/><Relationship Id="rId10" Type="http://schemas.openxmlformats.org/officeDocument/2006/relationships/slide" Target="slides/slide4.xml"/><Relationship Id="rId21" Type="http://schemas.openxmlformats.org/officeDocument/2006/relationships/font" Target="fonts/Calibri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Calibri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0" idx="4">
    <p:pos x="6000" y="0"/>
    <p:text>Il manque des personnes de la team, je vais vous faire un montage plus récent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0" idx="2">
    <p:pos x="6000" y="0"/>
    <p:text>Ce slide vous pouvez le supprimer car il date de 2014 et il y a une nouvelle gagnante pour 2015 maintenant. On l'avait mis à l'époque car on était encore engagée par le concours. +alice.barralon@gmail.com +aurora.zhe@gmail.com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0" idx="1">
    <p:pos x="6000" y="0"/>
    <p:text>Je vous ai mis le nouveau logo twitter car l'ancien n'est plus autorisé
+alice.barralon@gmail.com +aurora.zhe@gmail.com</p:text>
  </p:cm>
  <p:cm authorId="0" idx="3">
    <p:pos x="6000" y="100"/>
    <p:text>L'adresse du blog n'est pas bonne non plus</p:text>
  </p:cm>
</p:cmLst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jpg>
</file>

<file path=ppt/media/image09.jp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0.jpg>
</file>

<file path=ppt/media/image21.png>
</file>

<file path=ppt/media/image22.png>
</file>

<file path=ppt/media/image23.png>
</file>

<file path=ppt/media/image2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L="4572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L="9144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L="13716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L="18288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L="22860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L="27432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L="32004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L="36576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" name="Shape 3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r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L="4572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L="9144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L="13716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L="18288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L="22860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L="27432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L="32004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L="36576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" name="Shape 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L="45720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L="91440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L="137160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L="182880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L="228600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L="274320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L="320040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L="365760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marR="0" rtl="0" algn="l">
              <a:spcBef>
                <a:spcPts val="0"/>
              </a:spcBef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L="4572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L="9144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L="13716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L="18288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L="22860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L="27432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L="32004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L="3657600" marR="0" rtl="0" algn="l">
              <a:spcBef>
                <a:spcPts val="0"/>
              </a:spcBef>
              <a:defRPr b="0" baseline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duchess-france.org/je-me-lance-je-soumets-un-talk-a-une-conference/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Bonjour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Nous allons</a:t>
            </a: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vous présenterDuchess France. 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C’est une association qui met en relations des femmes qui travaillent dans la technique (ont des postes techniques dans l’informatique).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Passé parole à Aurore :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Duchess FRANCE est représenté un peu partout en France.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 même si la majorité des évènement sont à Paris, de en plus de choses se développe à Lyon, Toulouse, Marseille ou Aix.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rgbClr val="3D3C40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Enfin, il est important de préciser que Duchess France n’est pas qu’à Paris. </a:t>
            </a:r>
          </a:p>
          <a:p>
            <a:pPr indent="0" lvl="0" marL="0" marR="0" rtl="0" algn="l">
              <a:spcBef>
                <a:spcPts val="0"/>
              </a:spcBef>
              <a:buClr>
                <a:srgbClr val="3D3C40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Les Duchesses sont présentes aussi à Lyon, Marseille, Aix, Toulouse et Limoges. </a:t>
            </a:r>
          </a:p>
          <a:p>
            <a:pPr indent="0" lvl="0" marL="0" marR="0" rtl="0" algn="l">
              <a:spcBef>
                <a:spcPts val="0"/>
              </a:spcBef>
              <a:buClr>
                <a:srgbClr val="3D3C40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Il est important pour nous de faire grandit ces pôles et créer des dynamiques.</a:t>
            </a:r>
          </a:p>
          <a:p>
            <a:pPr indent="0" lvl="0" marL="0" marR="0" rtl="0" algn="l">
              <a:spcBef>
                <a:spcPts val="0"/>
              </a:spcBef>
              <a:buClr>
                <a:srgbClr val="3D3C40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Et c’est là que vous pouvez agir, vous !</a:t>
            </a:r>
          </a:p>
          <a:p>
            <a:pPr indent="-317500" lvl="0" marL="457200" marR="0" rtl="0" algn="l">
              <a:spcBef>
                <a:spcPts val="0"/>
              </a:spcBef>
              <a:buClr>
                <a:srgbClr val="3D3C40"/>
              </a:buClr>
              <a:buSzPct val="127272"/>
              <a:buFont typeface="Arial"/>
              <a:buChar char="-"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en parlant à vos collègues femmes</a:t>
            </a:r>
          </a:p>
          <a:p>
            <a:pPr indent="-317500" lvl="0" marL="457200" marR="0" rtl="0" algn="l">
              <a:spcBef>
                <a:spcPts val="0"/>
              </a:spcBef>
              <a:buClr>
                <a:srgbClr val="3D3C40"/>
              </a:buClr>
              <a:buSzPct val="127272"/>
              <a:buFont typeface="Arial"/>
              <a:buChar char="-"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en nous aidant aussi car nous sommes une communauté mixte, à l’exception de la team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Shape 170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 point important avant de conclure.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est vraiment un groupe, on s’entraide, s’inspire, se motive entre nous.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interne on utilise slack…. (ou pas….)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Shape 187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Aurore :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consultante JAVA dans société de service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travaille à Bordeaux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membre asso depuis 2013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Alice 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développeur pdt 10 ans puis chef de projet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travaille au Pays Basque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j’ai souhaité présenter l’asso pour faire la faire connaître et pour fédérer les autres developpeuse qui souhaiteraient se joindre à nous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Alors avant de vous présenter les actions de Duchess d’aujourd’hui et de rentrer dans les détails, je voudrais juste vous raconter comment ce groupe est né.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C’était donc un groupe Java, de femmes re</a:t>
            </a:r>
            <a:r>
              <a:rPr lang="fr-FR"/>
              <a:t>ncontrées à Devoxx en 2010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 logo : c’est le logo de Java parce qu’au départ, les Duchess ou JDuchess, sont nées suite à la rencontre …..blabla.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 le nom : au départ on était les JDuchess, une branche des Duchess des Pays-Bas, et puis en 2012 nous avons pris un peu de distance pour s’appeller Duchess France et devenir une association.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fr-FR"/>
              <a:t>12 membres de la team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twitter : 2800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meetup : +600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group : 200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 actions de Duchess s’articulent autour de 2 axes :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buClr>
                <a:srgbClr val="3D3C40"/>
              </a:buClr>
              <a:buSzPct val="127272"/>
              <a:buFont typeface="Arial"/>
              <a:buChar char="-"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représenter et rendre plus visibles les femmes qui travaillent dans l’informatique (développeuse, profils techniques). 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buClr>
                <a:srgbClr val="3D3C40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De plus, nous voulons voir plus de femmes prendre la parole lors des conférences et plus de femmes reconnues pour leur expertises ! c’est pourquoi nous organisons du coaching pour les futurs speakeuses, des Hands-On sur des technos et encourageons l’écriture d’articles techniques.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rgbClr val="3D3C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buClr>
                <a:srgbClr val="3D3C40"/>
              </a:buClr>
              <a:buSzPct val="127272"/>
              <a:buFont typeface="Arial"/>
              <a:buChar char="-"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Le second point est de mieux faire connaître notre métier. Partant d’un constat que les filles et femmes ont du mal à se projeter dans les domaines techniques de l’informatique, nous voulons casser les préjugés, et montrer que cette voie est possible. Le but, déclencher un “Et pourquoi pas moi ?”.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Organisation d’événements informels : pour se rencontrer, apprendre à se connaitre.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: créer des liens, une dynamique …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rgbClr val="666666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C’est important de créer des relations de confiance avec nos membres Duchess, c’est plus facile ensuite de s’investir et se lancer.</a:t>
            </a:r>
          </a:p>
          <a:p>
            <a:pPr indent="0" lvl="0" marL="0" marR="0" rtl="0" algn="l">
              <a:spcBef>
                <a:spcPts val="0"/>
              </a:spcBef>
              <a:buClr>
                <a:srgbClr val="666666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Et puis l’association c’est aussi un endroit d’entraide. On est là pour s’aider, se soutenir et se motiver.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 encore dans le magazine programmez : un article en mars “fière d’être développeuse” pour témoigner sur notre métier.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 puis c’est l’une de nos actions phare: vous l’aurez sûrement remarquer, il y a peu de femmes déjà dans l’informatique, et encore moins qui interviennent lors de conférences.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ALors on a envie de changer ça et de voir plus de femmes parler aux conf !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Pour cela on organise :</a:t>
            </a:r>
          </a:p>
          <a:p>
            <a:pPr indent="-317500" lvl="0" marL="457200" marR="0" rtl="0" algn="l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 ateliers pour préparer les sujets, trouver des idées…</a:t>
            </a:r>
          </a:p>
          <a:p>
            <a:pPr indent="-317500" lvl="0" marL="457200" marR="0" rtl="0" algn="l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 répétitions via skype/hangout en petits groupes</a:t>
            </a:r>
          </a:p>
          <a:p>
            <a:pPr indent="-317500" lvl="0" marL="457200" marR="0" rtl="0" algn="l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a récemment lancé un atelier pour la confiance en soi/prise de parole. Ca a très bien marché (15 personnes) Et on compte en refaire.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Une quizaine se sont lancée et d’ailleurs vous pouvez retrouver la liste de speakers femmes sur notre blog “femmes speakers”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chemeClr val="hlink"/>
              </a:buClr>
              <a:buSzPct val="25000"/>
              <a:buFont typeface="Calibri"/>
              <a:buNone/>
            </a:pPr>
            <a:r>
              <a:rPr b="0" baseline="0" i="0" lang="fr-FR" sz="12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http://www.duchess-france.org/je-me-lance-je-soumets-un-talk-a-une-conference/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Shape 13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buClr>
                <a:srgbClr val="3D3C40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Le Trophée excellencia récompense des femmes “high tech” (étudiantes, entrepreneuses, salariées) et a pour objectif principal de promouvoir le secteur du numérique auprès des femmes, briser les stéréotypes, et donner envie aux femmes de se lancer dans des carrières numérique.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1200" u="none" cap="none" strike="noStrike">
              <a:solidFill>
                <a:srgbClr val="3D3C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Ludwine a été lauréate de l’année 2014 pour la catégorie “Femme high-tech investie dans une association sociale ou humanitaire” en représentant l’association Duchess France.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rgbClr val="3D3C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Cette récompense nous a aidé à être connues et reconnues en dehors du milieu de dev, ce qui est très important à mon sens si l’on souhaite avoir de la portée dans nos messages, nos actions, et enclencher une dynamique.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3D3C40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Enfin, le trophée a été accompagné d’un mécénat financier de l’entreprise Econocom avec lequel nous avons réalisé une vidéo pour mettre à l’honneur notre métier, qui met en scène trois femmes d’âges et d’horizons différents passionnées par le code.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b="0" baseline="0" i="0" sz="1200" u="none" cap="none" strike="noStrike">
              <a:solidFill>
                <a:srgbClr val="3D3C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Clr>
                <a:srgbClr val="3D3C40"/>
              </a:buClr>
              <a:buSzPct val="25000"/>
              <a:buFont typeface="Calibri"/>
              <a:buNone/>
            </a:pPr>
            <a:r>
              <a:rPr b="0" baseline="0" i="0" lang="fr-FR" sz="1200" u="none" cap="none" strike="noStrike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Et maintenant place au visionnage de la vidéo.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Diapositive de titr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ctrTitle"/>
          </p:nvPr>
        </p:nvSpPr>
        <p:spPr>
          <a:xfrm>
            <a:off x="685800" y="273367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buClr>
                <a:srgbClr val="343538"/>
              </a:buClr>
              <a:buFont typeface="Verdana"/>
              <a:buNone/>
              <a:defRPr b="0" baseline="0" i="0" sz="6000" u="none" cap="none" strike="noStrike">
                <a:solidFill>
                  <a:srgbClr val="343538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marL="0" marR="0" rtl="0" algn="l">
              <a:spcBef>
                <a:spcPts val="0"/>
              </a:spcBef>
              <a:defRPr/>
            </a:lvl2pPr>
            <a:lvl3pPr indent="0" marL="0" marR="0" rtl="0" algn="l">
              <a:spcBef>
                <a:spcPts val="0"/>
              </a:spcBef>
              <a:defRPr/>
            </a:lvl3pPr>
            <a:lvl4pPr indent="0" marL="0" marR="0" rtl="0" algn="l">
              <a:spcBef>
                <a:spcPts val="0"/>
              </a:spcBef>
              <a:defRPr/>
            </a:lvl4pPr>
            <a:lvl5pPr indent="0" marL="0" marR="0" rtl="0" algn="l">
              <a:spcBef>
                <a:spcPts val="0"/>
              </a:spcBef>
              <a:defRPr/>
            </a:lvl5pPr>
            <a:lvl6pPr indent="0" marL="0" marR="0" rtl="0" algn="l">
              <a:spcBef>
                <a:spcPts val="0"/>
              </a:spcBef>
              <a:defRPr/>
            </a:lvl6pPr>
            <a:lvl7pPr indent="0" marL="0" marR="0" rtl="0" algn="l">
              <a:spcBef>
                <a:spcPts val="0"/>
              </a:spcBef>
              <a:defRPr/>
            </a:lvl7pPr>
            <a:lvl8pPr indent="0" marL="0" marR="0" rtl="0" algn="l">
              <a:spcBef>
                <a:spcPts val="0"/>
              </a:spcBef>
              <a:defRPr/>
            </a:lvl8pPr>
            <a:lvl9pPr indent="0" marL="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re et texte vertical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126994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l">
              <a:spcBef>
                <a:spcPts val="0"/>
              </a:spcBef>
              <a:buClr>
                <a:schemeClr val="lt1"/>
              </a:buClr>
              <a:buFont typeface="Verdana"/>
              <a:buNone/>
              <a:defRPr sz="4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 rot="5400000">
            <a:off x="2381249" y="-963082"/>
            <a:ext cx="4381500" cy="91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marL="342900" rtl="0" algn="l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107950" marL="742950" rtl="0" algn="l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76200" marL="1143000" rtl="0" algn="l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101600" marL="1600200" rtl="0" algn="l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101600" marL="2057400" rtl="0" algn="l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101600" marL="25146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marL="29718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marL="34290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marL="38862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Titre vertical et text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 rot="5400000">
            <a:off x="5245099" y="2569632"/>
            <a:ext cx="4825999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>
              <a:spcBef>
                <a:spcPts val="0"/>
              </a:spcBef>
              <a:defRPr>
                <a:solidFill>
                  <a:srgbClr val="343538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 rot="5400000">
            <a:off x="1054100" y="588433"/>
            <a:ext cx="4825999" cy="6019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marL="342900" rtl="0" algn="l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107950" marL="742950" rtl="0" algn="l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76200" marL="1143000" rtl="0" algn="l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101600" marL="1600200" rtl="0" algn="l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101600" marL="2057400" rtl="0" algn="l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101600" marL="25146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marL="29718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marL="34290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marL="38862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re et contenu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126994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l">
              <a:spcBef>
                <a:spcPts val="0"/>
              </a:spcBef>
              <a:buClr>
                <a:schemeClr val="lt1"/>
              </a:buClr>
              <a:buFont typeface="Verdana"/>
              <a:buNone/>
              <a:defRPr sz="4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0" y="1418167"/>
            <a:ext cx="9144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marL="342900" rtl="0" algn="l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107950" marL="742950" rtl="0" algn="l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76200" marL="1143000" rtl="0" algn="l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101600" marL="1600200" rtl="0" algn="l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101600" marL="2057400" rtl="0" algn="l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101600" marL="25146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marL="29718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marL="34290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marL="38862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En-tête de section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 algn="l">
              <a:spcBef>
                <a:spcPts val="0"/>
              </a:spcBef>
              <a:defRPr b="1" sz="4000" cap="none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spcBef>
                <a:spcPts val="0"/>
              </a:spcBef>
              <a:buClr>
                <a:srgbClr val="000000"/>
              </a:buClr>
              <a:buFont typeface="Verdana"/>
              <a:buNone/>
              <a:defRPr sz="6000">
                <a:solidFill>
                  <a:srgbClr val="000000"/>
                </a:solidFill>
              </a:defRPr>
            </a:lvl1pPr>
            <a:lvl2pPr indent="0" marL="457200"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 sz="1800">
                <a:solidFill>
                  <a:srgbClr val="888888"/>
                </a:solidFill>
              </a:defRPr>
            </a:lvl2pPr>
            <a:lvl3pPr indent="0" marL="914400"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 sz="1600">
                <a:solidFill>
                  <a:srgbClr val="888888"/>
                </a:solidFill>
              </a:defRPr>
            </a:lvl3pPr>
            <a:lvl4pPr indent="0" marL="1371600"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 sz="1400">
                <a:solidFill>
                  <a:srgbClr val="888888"/>
                </a:solidFill>
              </a:defRPr>
            </a:lvl4pPr>
            <a:lvl5pPr indent="0" marL="1828800"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 sz="1400">
                <a:solidFill>
                  <a:srgbClr val="888888"/>
                </a:solidFill>
              </a:defRPr>
            </a:lvl5pPr>
            <a:lvl6pPr indent="0" marL="22860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0" marL="27432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0" marL="32004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0" marL="36576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Deux contenu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126994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l">
              <a:spcBef>
                <a:spcPts val="0"/>
              </a:spcBef>
              <a:buClr>
                <a:schemeClr val="lt1"/>
              </a:buClr>
              <a:buFont typeface="Verdana"/>
              <a:buNone/>
              <a:defRPr sz="4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457200" y="1367374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2800">
                <a:solidFill>
                  <a:srgbClr val="343538"/>
                </a:solidFill>
              </a:defRPr>
            </a:lvl1pPr>
            <a:lvl2pPr rtl="0">
              <a:spcBef>
                <a:spcPts val="0"/>
              </a:spcBef>
              <a:defRPr sz="2400">
                <a:solidFill>
                  <a:srgbClr val="343538"/>
                </a:solidFill>
              </a:defRPr>
            </a:lvl2pPr>
            <a:lvl3pPr rtl="0">
              <a:spcBef>
                <a:spcPts val="0"/>
              </a:spcBef>
              <a:defRPr sz="2000">
                <a:solidFill>
                  <a:srgbClr val="343538"/>
                </a:solidFill>
              </a:defRPr>
            </a:lvl3pPr>
            <a:lvl4pPr rtl="0">
              <a:spcBef>
                <a:spcPts val="0"/>
              </a:spcBef>
              <a:defRPr sz="1800">
                <a:solidFill>
                  <a:srgbClr val="343538"/>
                </a:solidFill>
              </a:defRPr>
            </a:lvl4pPr>
            <a:lvl5pPr rtl="0">
              <a:spcBef>
                <a:spcPts val="0"/>
              </a:spcBef>
              <a:defRPr sz="1800">
                <a:solidFill>
                  <a:srgbClr val="343538"/>
                </a:solidFill>
              </a:defRPr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648200" y="1367374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2800">
                <a:solidFill>
                  <a:srgbClr val="343538"/>
                </a:solidFill>
              </a:defRPr>
            </a:lvl1pPr>
            <a:lvl2pPr rtl="0">
              <a:spcBef>
                <a:spcPts val="0"/>
              </a:spcBef>
              <a:defRPr sz="2400">
                <a:solidFill>
                  <a:srgbClr val="343538"/>
                </a:solidFill>
              </a:defRPr>
            </a:lvl2pPr>
            <a:lvl3pPr rtl="0">
              <a:spcBef>
                <a:spcPts val="0"/>
              </a:spcBef>
              <a:defRPr sz="2000">
                <a:solidFill>
                  <a:srgbClr val="343538"/>
                </a:solidFill>
              </a:defRPr>
            </a:lvl3pPr>
            <a:lvl4pPr rtl="0">
              <a:spcBef>
                <a:spcPts val="0"/>
              </a:spcBef>
              <a:defRPr sz="1800">
                <a:solidFill>
                  <a:srgbClr val="343538"/>
                </a:solidFill>
              </a:defRPr>
            </a:lvl4pPr>
            <a:lvl5pPr rtl="0">
              <a:spcBef>
                <a:spcPts val="0"/>
              </a:spcBef>
              <a:defRPr sz="1800">
                <a:solidFill>
                  <a:srgbClr val="343538"/>
                </a:solidFill>
              </a:defRPr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ais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126994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457200" y="1323453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spcBef>
                <a:spcPts val="0"/>
              </a:spcBef>
              <a:buFont typeface="Verdana"/>
              <a:buNone/>
              <a:defRPr b="1" sz="2400"/>
            </a:lvl1pPr>
            <a:lvl2pPr indent="0" marL="457200" rtl="0">
              <a:spcBef>
                <a:spcPts val="0"/>
              </a:spcBef>
              <a:buFont typeface="Verdana"/>
              <a:buNone/>
              <a:defRPr b="1" sz="2000"/>
            </a:lvl2pPr>
            <a:lvl3pPr indent="0" marL="914400" rtl="0">
              <a:spcBef>
                <a:spcPts val="0"/>
              </a:spcBef>
              <a:buFont typeface="Verdana"/>
              <a:buNone/>
              <a:defRPr b="1" sz="1800"/>
            </a:lvl3pPr>
            <a:lvl4pPr indent="0" marL="1371600" rtl="0">
              <a:spcBef>
                <a:spcPts val="0"/>
              </a:spcBef>
              <a:buFont typeface="Verdana"/>
              <a:buNone/>
              <a:defRPr b="1" sz="1600"/>
            </a:lvl4pPr>
            <a:lvl5pPr indent="0" marL="1828800" rtl="0">
              <a:spcBef>
                <a:spcPts val="0"/>
              </a:spcBef>
              <a:buFont typeface="Verdana"/>
              <a:buNone/>
              <a:defRPr b="1" sz="1600"/>
            </a:lvl5pPr>
            <a:lvl6pPr indent="0" marL="2286000" rtl="0">
              <a:spcBef>
                <a:spcPts val="0"/>
              </a:spcBef>
              <a:buFont typeface="Calibri"/>
              <a:buNone/>
              <a:defRPr b="1" sz="1600"/>
            </a:lvl6pPr>
            <a:lvl7pPr indent="0" marL="2743200" rtl="0">
              <a:spcBef>
                <a:spcPts val="0"/>
              </a:spcBef>
              <a:buFont typeface="Calibri"/>
              <a:buNone/>
              <a:defRPr b="1" sz="1600"/>
            </a:lvl7pPr>
            <a:lvl8pPr indent="0" marL="3200400" rtl="0">
              <a:spcBef>
                <a:spcPts val="0"/>
              </a:spcBef>
              <a:buFont typeface="Calibri"/>
              <a:buNone/>
              <a:defRPr b="1" sz="1600"/>
            </a:lvl8pPr>
            <a:lvl9pPr indent="0" marL="3657600" rtl="0">
              <a:spcBef>
                <a:spcPts val="0"/>
              </a:spcBef>
              <a:buFont typeface="Calibri"/>
              <a:buNone/>
              <a:defRPr b="1" sz="1600"/>
            </a:lvl9pPr>
          </a:lstStyle>
          <a:p/>
        </p:txBody>
      </p:sp>
      <p:sp>
        <p:nvSpPr>
          <p:cNvPr id="35" name="Shape 35"/>
          <p:cNvSpPr txBox="1"/>
          <p:nvPr>
            <p:ph idx="2" type="body"/>
          </p:nvPr>
        </p:nvSpPr>
        <p:spPr>
          <a:xfrm>
            <a:off x="457200" y="196321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2400"/>
            </a:lvl1pPr>
            <a:lvl2pPr rtl="0">
              <a:spcBef>
                <a:spcPts val="0"/>
              </a:spcBef>
              <a:defRPr sz="2000"/>
            </a:lvl2pPr>
            <a:lvl3pPr rtl="0">
              <a:spcBef>
                <a:spcPts val="0"/>
              </a:spcBef>
              <a:defRPr sz="1800"/>
            </a:lvl3pPr>
            <a:lvl4pPr rtl="0">
              <a:spcBef>
                <a:spcPts val="0"/>
              </a:spcBef>
              <a:defRPr sz="1600"/>
            </a:lvl4pPr>
            <a:lvl5pPr rtl="0">
              <a:spcBef>
                <a:spcPts val="0"/>
              </a:spcBef>
              <a:defRPr sz="1600"/>
            </a:lvl5pPr>
            <a:lvl6pPr rtl="0">
              <a:spcBef>
                <a:spcPts val="0"/>
              </a:spcBef>
              <a:defRPr sz="1600"/>
            </a:lvl6pPr>
            <a:lvl7pPr rtl="0">
              <a:spcBef>
                <a:spcPts val="0"/>
              </a:spcBef>
              <a:defRPr sz="1600"/>
            </a:lvl7pPr>
            <a:lvl8pPr rtl="0">
              <a:spcBef>
                <a:spcPts val="0"/>
              </a:spcBef>
              <a:defRPr sz="1600"/>
            </a:lvl8pPr>
            <a:lvl9pPr rtl="0">
              <a:spcBef>
                <a:spcPts val="0"/>
              </a:spcBef>
              <a:defRPr sz="1600"/>
            </a:lvl9pPr>
          </a:lstStyle>
          <a:p/>
        </p:txBody>
      </p:sp>
      <p:sp>
        <p:nvSpPr>
          <p:cNvPr id="36" name="Shape 36"/>
          <p:cNvSpPr txBox="1"/>
          <p:nvPr>
            <p:ph idx="3" type="body"/>
          </p:nvPr>
        </p:nvSpPr>
        <p:spPr>
          <a:xfrm>
            <a:off x="4645025" y="1323453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spcBef>
                <a:spcPts val="0"/>
              </a:spcBef>
              <a:buFont typeface="Verdana"/>
              <a:buNone/>
              <a:defRPr b="1" sz="2400"/>
            </a:lvl1pPr>
            <a:lvl2pPr indent="0" marL="457200" rtl="0">
              <a:spcBef>
                <a:spcPts val="0"/>
              </a:spcBef>
              <a:buFont typeface="Verdana"/>
              <a:buNone/>
              <a:defRPr b="1" sz="2000"/>
            </a:lvl2pPr>
            <a:lvl3pPr indent="0" marL="914400" rtl="0">
              <a:spcBef>
                <a:spcPts val="0"/>
              </a:spcBef>
              <a:buFont typeface="Verdana"/>
              <a:buNone/>
              <a:defRPr b="1" sz="1800"/>
            </a:lvl3pPr>
            <a:lvl4pPr indent="0" marL="1371600" rtl="0">
              <a:spcBef>
                <a:spcPts val="0"/>
              </a:spcBef>
              <a:buFont typeface="Verdana"/>
              <a:buNone/>
              <a:defRPr b="1" sz="1600"/>
            </a:lvl4pPr>
            <a:lvl5pPr indent="0" marL="1828800" rtl="0">
              <a:spcBef>
                <a:spcPts val="0"/>
              </a:spcBef>
              <a:buFont typeface="Verdana"/>
              <a:buNone/>
              <a:defRPr b="1" sz="1600"/>
            </a:lvl5pPr>
            <a:lvl6pPr indent="0" marL="2286000" rtl="0">
              <a:spcBef>
                <a:spcPts val="0"/>
              </a:spcBef>
              <a:buFont typeface="Calibri"/>
              <a:buNone/>
              <a:defRPr b="1" sz="1600"/>
            </a:lvl6pPr>
            <a:lvl7pPr indent="0" marL="2743200" rtl="0">
              <a:spcBef>
                <a:spcPts val="0"/>
              </a:spcBef>
              <a:buFont typeface="Calibri"/>
              <a:buNone/>
              <a:defRPr b="1" sz="1600"/>
            </a:lvl7pPr>
            <a:lvl8pPr indent="0" marL="3200400" rtl="0">
              <a:spcBef>
                <a:spcPts val="0"/>
              </a:spcBef>
              <a:buFont typeface="Calibri"/>
              <a:buNone/>
              <a:defRPr b="1" sz="1600"/>
            </a:lvl8pPr>
            <a:lvl9pPr indent="0" marL="3657600" rtl="0">
              <a:spcBef>
                <a:spcPts val="0"/>
              </a:spcBef>
              <a:buFont typeface="Calibri"/>
              <a:buNone/>
              <a:defRPr b="1" sz="1600"/>
            </a:lvl9pPr>
          </a:lstStyle>
          <a:p/>
        </p:txBody>
      </p:sp>
      <p:sp>
        <p:nvSpPr>
          <p:cNvPr id="37" name="Shape 37"/>
          <p:cNvSpPr txBox="1"/>
          <p:nvPr>
            <p:ph idx="4" type="body"/>
          </p:nvPr>
        </p:nvSpPr>
        <p:spPr>
          <a:xfrm>
            <a:off x="4645025" y="196321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2400"/>
            </a:lvl1pPr>
            <a:lvl2pPr rtl="0">
              <a:spcBef>
                <a:spcPts val="0"/>
              </a:spcBef>
              <a:defRPr sz="2000"/>
            </a:lvl2pPr>
            <a:lvl3pPr rtl="0">
              <a:spcBef>
                <a:spcPts val="0"/>
              </a:spcBef>
              <a:defRPr sz="1800"/>
            </a:lvl3pPr>
            <a:lvl4pPr rtl="0">
              <a:spcBef>
                <a:spcPts val="0"/>
              </a:spcBef>
              <a:defRPr sz="1600"/>
            </a:lvl4pPr>
            <a:lvl5pPr rtl="0">
              <a:spcBef>
                <a:spcPts val="0"/>
              </a:spcBef>
              <a:defRPr sz="1600"/>
            </a:lvl5pPr>
            <a:lvl6pPr rtl="0">
              <a:spcBef>
                <a:spcPts val="0"/>
              </a:spcBef>
              <a:defRPr sz="1600"/>
            </a:lvl6pPr>
            <a:lvl7pPr rtl="0">
              <a:spcBef>
                <a:spcPts val="0"/>
              </a:spcBef>
              <a:defRPr sz="1600"/>
            </a:lvl7pPr>
            <a:lvl8pPr rtl="0">
              <a:spcBef>
                <a:spcPts val="0"/>
              </a:spcBef>
              <a:defRPr sz="1600"/>
            </a:lvl8pPr>
            <a:lvl9pPr rtl="0">
              <a:spcBef>
                <a:spcPts val="0"/>
              </a:spcBef>
              <a:defRPr sz="16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re seul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126994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l">
              <a:spcBef>
                <a:spcPts val="0"/>
              </a:spcBef>
              <a:buClr>
                <a:schemeClr val="lt1"/>
              </a:buClr>
              <a:buFont typeface="Verdana"/>
              <a:buNone/>
              <a:defRPr sz="4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Vid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u avec légende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 algn="l">
              <a:spcBef>
                <a:spcPts val="0"/>
              </a:spcBef>
              <a:defRPr b="1" sz="20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575050" y="931333"/>
            <a:ext cx="5111750" cy="51948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2800"/>
            </a:lvl2pPr>
            <a:lvl3pPr rtl="0">
              <a:spcBef>
                <a:spcPts val="0"/>
              </a:spcBef>
              <a:defRPr sz="2400"/>
            </a:lvl3pPr>
            <a:lvl4pPr rtl="0">
              <a:spcBef>
                <a:spcPts val="0"/>
              </a:spcBef>
              <a:defRPr sz="2000"/>
            </a:lvl4pPr>
            <a:lvl5pPr rtl="0">
              <a:spcBef>
                <a:spcPts val="0"/>
              </a:spcBef>
              <a:defRPr sz="2000"/>
            </a:lvl5pPr>
            <a:lvl6pPr rtl="0">
              <a:spcBef>
                <a:spcPts val="0"/>
              </a:spcBef>
              <a:defRPr sz="2000"/>
            </a:lvl6pPr>
            <a:lvl7pPr rtl="0">
              <a:spcBef>
                <a:spcPts val="0"/>
              </a:spcBef>
              <a:defRPr sz="2000"/>
            </a:lvl7pPr>
            <a:lvl8pPr rtl="0">
              <a:spcBef>
                <a:spcPts val="0"/>
              </a:spcBef>
              <a:defRPr sz="2000"/>
            </a:lvl8pPr>
            <a:lvl9pPr rtl="0">
              <a:spcBef>
                <a:spcPts val="0"/>
              </a:spcBef>
              <a:defRPr sz="2000"/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Font typeface="Verdana"/>
              <a:buNone/>
              <a:defRPr sz="1400"/>
            </a:lvl1pPr>
            <a:lvl2pPr indent="0" marL="457200" rtl="0">
              <a:spcBef>
                <a:spcPts val="0"/>
              </a:spcBef>
              <a:buFont typeface="Verdana"/>
              <a:buNone/>
              <a:defRPr sz="1200"/>
            </a:lvl2pPr>
            <a:lvl3pPr indent="0" marL="914400" rtl="0">
              <a:spcBef>
                <a:spcPts val="0"/>
              </a:spcBef>
              <a:buFont typeface="Verdana"/>
              <a:buNone/>
              <a:defRPr sz="1000"/>
            </a:lvl3pPr>
            <a:lvl4pPr indent="0" marL="1371600" rtl="0">
              <a:spcBef>
                <a:spcPts val="0"/>
              </a:spcBef>
              <a:buFont typeface="Verdana"/>
              <a:buNone/>
              <a:defRPr sz="900"/>
            </a:lvl4pPr>
            <a:lvl5pPr indent="0" marL="1828800" rtl="0">
              <a:spcBef>
                <a:spcPts val="0"/>
              </a:spcBef>
              <a:buFont typeface="Verdana"/>
              <a:buNone/>
              <a:defRPr sz="900"/>
            </a:lvl5pPr>
            <a:lvl6pPr indent="0" marL="2286000" rtl="0">
              <a:spcBef>
                <a:spcPts val="0"/>
              </a:spcBef>
              <a:buFont typeface="Calibri"/>
              <a:buNone/>
              <a:defRPr sz="900"/>
            </a:lvl6pPr>
            <a:lvl7pPr indent="0" marL="2743200" rtl="0">
              <a:spcBef>
                <a:spcPts val="0"/>
              </a:spcBef>
              <a:buFont typeface="Calibri"/>
              <a:buNone/>
              <a:defRPr sz="900"/>
            </a:lvl7pPr>
            <a:lvl8pPr indent="0" marL="3200400" rtl="0">
              <a:spcBef>
                <a:spcPts val="0"/>
              </a:spcBef>
              <a:buFont typeface="Calibri"/>
              <a:buNone/>
              <a:defRPr sz="900"/>
            </a:lvl8pPr>
            <a:lvl9pPr indent="0" marL="3657600" rtl="0">
              <a:spcBef>
                <a:spcPts val="0"/>
              </a:spcBef>
              <a:buFont typeface="Calibri"/>
              <a:buNone/>
              <a:defRPr sz="900"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Image avec légende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 algn="l">
              <a:spcBef>
                <a:spcPts val="0"/>
              </a:spcBef>
              <a:defRPr b="1" sz="20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/>
          <p:nvPr>
            <p:ph idx="2" type="pic"/>
          </p:nvPr>
        </p:nvSpPr>
        <p:spPr>
          <a:xfrm>
            <a:off x="1792288" y="1238249"/>
            <a:ext cx="5486399" cy="34893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buClr>
                <a:schemeClr val="lt1"/>
              </a:buClr>
              <a:buFont typeface="Verdana"/>
              <a:buNone/>
              <a:defRPr b="0" baseline="0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marL="45720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baseline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L="91440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baseline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L="137160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L="182880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L="228600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L="274320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L="320040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L="365760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Font typeface="Verdana"/>
              <a:buNone/>
              <a:defRPr sz="1400"/>
            </a:lvl1pPr>
            <a:lvl2pPr indent="0" marL="457200" rtl="0">
              <a:spcBef>
                <a:spcPts val="0"/>
              </a:spcBef>
              <a:buFont typeface="Verdana"/>
              <a:buNone/>
              <a:defRPr sz="1200"/>
            </a:lvl2pPr>
            <a:lvl3pPr indent="0" marL="914400" rtl="0">
              <a:spcBef>
                <a:spcPts val="0"/>
              </a:spcBef>
              <a:buFont typeface="Verdana"/>
              <a:buNone/>
              <a:defRPr sz="1000"/>
            </a:lvl3pPr>
            <a:lvl4pPr indent="0" marL="1371600" rtl="0">
              <a:spcBef>
                <a:spcPts val="0"/>
              </a:spcBef>
              <a:buFont typeface="Verdana"/>
              <a:buNone/>
              <a:defRPr sz="900"/>
            </a:lvl4pPr>
            <a:lvl5pPr indent="0" marL="1828800" rtl="0">
              <a:spcBef>
                <a:spcPts val="0"/>
              </a:spcBef>
              <a:buFont typeface="Verdana"/>
              <a:buNone/>
              <a:defRPr sz="900"/>
            </a:lvl5pPr>
            <a:lvl6pPr indent="0" marL="2286000" rtl="0">
              <a:spcBef>
                <a:spcPts val="0"/>
              </a:spcBef>
              <a:buFont typeface="Calibri"/>
              <a:buNone/>
              <a:defRPr sz="900"/>
            </a:lvl6pPr>
            <a:lvl7pPr indent="0" marL="2743200" rtl="0">
              <a:spcBef>
                <a:spcPts val="0"/>
              </a:spcBef>
              <a:buFont typeface="Calibri"/>
              <a:buNone/>
              <a:defRPr sz="900"/>
            </a:lvl7pPr>
            <a:lvl8pPr indent="0" marL="3200400" rtl="0">
              <a:spcBef>
                <a:spcPts val="0"/>
              </a:spcBef>
              <a:buFont typeface="Calibri"/>
              <a:buNone/>
              <a:defRPr sz="900"/>
            </a:lvl8pPr>
            <a:lvl9pPr indent="0" marL="3657600" rtl="0">
              <a:spcBef>
                <a:spcPts val="0"/>
              </a:spcBef>
              <a:buFont typeface="Calibri"/>
              <a:buNone/>
              <a:defRPr sz="900"/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Shape 9"/>
          <p:cNvGrpSpPr/>
          <p:nvPr/>
        </p:nvGrpSpPr>
        <p:grpSpPr>
          <a:xfrm>
            <a:off x="0" y="5799667"/>
            <a:ext cx="9144000" cy="1047749"/>
            <a:chOff x="0" y="5799667"/>
            <a:chExt cx="9144000" cy="1047749"/>
          </a:xfrm>
        </p:grpSpPr>
        <p:sp>
          <p:nvSpPr>
            <p:cNvPr id="10" name="Shape 10"/>
            <p:cNvSpPr/>
            <p:nvPr/>
          </p:nvSpPr>
          <p:spPr>
            <a:xfrm>
              <a:off x="0" y="5799667"/>
              <a:ext cx="9144000" cy="1047749"/>
            </a:xfrm>
            <a:custGeom>
              <a:pathLst>
                <a:path extrusionOk="0" h="1047750" w="9175750">
                  <a:moveTo>
                    <a:pt x="0" y="772583"/>
                  </a:moveTo>
                  <a:lnTo>
                    <a:pt x="9165167" y="0"/>
                  </a:lnTo>
                  <a:lnTo>
                    <a:pt x="9175750" y="1047750"/>
                  </a:lnTo>
                  <a:lnTo>
                    <a:pt x="10584" y="1047750"/>
                  </a:lnTo>
                  <a:lnTo>
                    <a:pt x="0" y="772583"/>
                  </a:lnTo>
                  <a:close/>
                </a:path>
              </a:pathLst>
            </a:custGeom>
            <a:solidFill>
              <a:srgbClr val="CF1633"/>
            </a:solidFill>
            <a:ln cap="flat" cmpd="sng" w="9525">
              <a:solidFill>
                <a:srgbClr val="4A7DBA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" name="Shape 11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6974417" y="5995617"/>
              <a:ext cx="2169583" cy="8517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Shape 12"/>
          <p:cNvSpPr/>
          <p:nvPr/>
        </p:nvSpPr>
        <p:spPr>
          <a:xfrm>
            <a:off x="-10583" y="-21166"/>
            <a:ext cx="9154582" cy="1439333"/>
          </a:xfrm>
          <a:custGeom>
            <a:pathLst>
              <a:path extrusionOk="0" h="1439334" w="9154583">
                <a:moveTo>
                  <a:pt x="0" y="1439334"/>
                </a:moveTo>
                <a:lnTo>
                  <a:pt x="9154583" y="666750"/>
                </a:lnTo>
                <a:lnTo>
                  <a:pt x="9154583" y="0"/>
                </a:lnTo>
                <a:lnTo>
                  <a:pt x="10583" y="21167"/>
                </a:lnTo>
                <a:cubicBezTo>
                  <a:pt x="7055" y="493889"/>
                  <a:pt x="3528" y="966612"/>
                  <a:pt x="0" y="1439334"/>
                </a:cubicBezTo>
                <a:close/>
              </a:path>
            </a:pathLst>
          </a:custGeom>
          <a:solidFill>
            <a:srgbClr val="343538"/>
          </a:solidFill>
          <a:ln cap="flat" cmpd="sng" w="9525">
            <a:solidFill>
              <a:srgbClr val="4A7DB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Shape 13"/>
          <p:cNvSpPr txBox="1"/>
          <p:nvPr>
            <p:ph type="title"/>
          </p:nvPr>
        </p:nvSpPr>
        <p:spPr>
          <a:xfrm>
            <a:off x="126994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buClr>
                <a:schemeClr val="lt1"/>
              </a:buClr>
              <a:buFont typeface="Verdana"/>
              <a:buNone/>
              <a:defRPr b="0" baseline="0" i="0" sz="4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marL="0" marR="0" rtl="0" algn="l">
              <a:spcBef>
                <a:spcPts val="0"/>
              </a:spcBef>
              <a:defRPr/>
            </a:lvl2pPr>
            <a:lvl3pPr indent="0" marL="0" marR="0" rtl="0" algn="l">
              <a:spcBef>
                <a:spcPts val="0"/>
              </a:spcBef>
              <a:defRPr/>
            </a:lvl3pPr>
            <a:lvl4pPr indent="0" marL="0" marR="0" rtl="0" algn="l">
              <a:spcBef>
                <a:spcPts val="0"/>
              </a:spcBef>
              <a:defRPr/>
            </a:lvl4pPr>
            <a:lvl5pPr indent="0" marL="0" marR="0" rtl="0" algn="l">
              <a:spcBef>
                <a:spcPts val="0"/>
              </a:spcBef>
              <a:defRPr/>
            </a:lvl5pPr>
            <a:lvl6pPr indent="0" marL="0" marR="0" rtl="0" algn="l">
              <a:spcBef>
                <a:spcPts val="0"/>
              </a:spcBef>
              <a:defRPr/>
            </a:lvl6pPr>
            <a:lvl7pPr indent="0" marL="0" marR="0" rtl="0" algn="l">
              <a:spcBef>
                <a:spcPts val="0"/>
              </a:spcBef>
              <a:defRPr/>
            </a:lvl7pPr>
            <a:lvl8pPr indent="0" marL="0" marR="0" rtl="0" algn="l">
              <a:spcBef>
                <a:spcPts val="0"/>
              </a:spcBef>
              <a:defRPr/>
            </a:lvl8pPr>
            <a:lvl9pPr indent="0" marL="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0" y="6572250"/>
            <a:ext cx="1016000" cy="27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fr-FR" sz="1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  <p:sp>
        <p:nvSpPr>
          <p:cNvPr id="15" name="Shape 15"/>
          <p:cNvSpPr txBox="1"/>
          <p:nvPr>
            <p:ph idx="1" type="body"/>
          </p:nvPr>
        </p:nvSpPr>
        <p:spPr>
          <a:xfrm>
            <a:off x="0" y="1418167"/>
            <a:ext cx="9144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marL="342900" marR="0" rtl="0" algn="l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b="0" baseline="0" i="0" sz="3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107950" marL="742950" marR="0" rtl="0" algn="l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b="0" baseline="0" i="0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76200" marL="1143000" marR="0" rtl="0" algn="l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b="0" baseline="0" i="0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101600" marL="16002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b="0" baseline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101600" marL="20574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b="0" baseline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101600" marL="25146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marL="29718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marL="34290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marL="38862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b="0" baseline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5.png"/><Relationship Id="rId4" Type="http://schemas.openxmlformats.org/officeDocument/2006/relationships/image" Target="../media/image0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3.png"/><Relationship Id="rId4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3.xml"/><Relationship Id="rId4" Type="http://schemas.openxmlformats.org/officeDocument/2006/relationships/image" Target="../media/image03.png"/><Relationship Id="rId9" Type="http://schemas.openxmlformats.org/officeDocument/2006/relationships/image" Target="../media/image24.png"/><Relationship Id="rId5" Type="http://schemas.openxmlformats.org/officeDocument/2006/relationships/image" Target="../media/image16.png"/><Relationship Id="rId6" Type="http://schemas.openxmlformats.org/officeDocument/2006/relationships/hyperlink" Target="https://www.facebook.com/duchessfr" TargetMode="External"/><Relationship Id="rId7" Type="http://schemas.openxmlformats.org/officeDocument/2006/relationships/hyperlink" Target="http://www.meetup.com/fr/Duchess-France-Meetup/" TargetMode="External"/><Relationship Id="rId8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3.png"/><Relationship Id="rId4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Relationship Id="rId4" Type="http://schemas.openxmlformats.org/officeDocument/2006/relationships/image" Target="../media/image03.png"/><Relationship Id="rId5" Type="http://schemas.openxmlformats.org/officeDocument/2006/relationships/image" Target="../media/image07.png"/><Relationship Id="rId6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png"/><Relationship Id="rId4" Type="http://schemas.openxmlformats.org/officeDocument/2006/relationships/image" Target="../media/image04.png"/><Relationship Id="rId5" Type="http://schemas.openxmlformats.org/officeDocument/2006/relationships/image" Target="../media/image0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1.png"/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3.png"/><Relationship Id="rId4" Type="http://schemas.openxmlformats.org/officeDocument/2006/relationships/image" Target="../media/image09.jpg"/><Relationship Id="rId9" Type="http://schemas.openxmlformats.org/officeDocument/2006/relationships/image" Target="../media/image18.png"/><Relationship Id="rId5" Type="http://schemas.openxmlformats.org/officeDocument/2006/relationships/image" Target="../media/image08.jpg"/><Relationship Id="rId6" Type="http://schemas.openxmlformats.org/officeDocument/2006/relationships/image" Target="../media/image10.jpg"/><Relationship Id="rId7" Type="http://schemas.openxmlformats.org/officeDocument/2006/relationships/image" Target="../media/image11.png"/><Relationship Id="rId8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2.xml"/><Relationship Id="rId4" Type="http://schemas.openxmlformats.org/officeDocument/2006/relationships/image" Target="../media/image03.png"/><Relationship Id="rId5" Type="http://schemas.openxmlformats.org/officeDocument/2006/relationships/image" Target="../media/image15.jpg"/><Relationship Id="rId6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Relationship Id="rId4" Type="http://schemas.openxmlformats.org/officeDocument/2006/relationships/image" Target="../media/image20.jpg"/><Relationship Id="rId5" Type="http://schemas.openxmlformats.org/officeDocument/2006/relationships/hyperlink" Target="https://youtu.be/NErN6H4d7Fw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685800" y="296227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343538"/>
              </a:buClr>
              <a:buFont typeface="Verdana"/>
              <a:buNone/>
            </a:pPr>
            <a:r>
              <a:t/>
            </a:r>
            <a:endParaRPr/>
          </a:p>
          <a:p>
            <a:pPr indent="0" lvl="0" marL="0" marR="0" rtl="0" algn="ctr">
              <a:spcBef>
                <a:spcPts val="0"/>
              </a:spcBef>
              <a:buClr>
                <a:srgbClr val="343538"/>
              </a:buClr>
              <a:buSzPct val="25000"/>
              <a:buFont typeface="Verdana"/>
              <a:buNone/>
            </a:pPr>
            <a:r>
              <a:rPr b="0" baseline="0" i="0" lang="fr-FR" sz="6000" u="none" cap="none" strike="noStrike">
                <a:solidFill>
                  <a:srgbClr val="343538"/>
                </a:solidFill>
                <a:latin typeface="Verdana"/>
                <a:ea typeface="Verdana"/>
                <a:cs typeface="Verdana"/>
                <a:sym typeface="Verdana"/>
              </a:rPr>
              <a:t>Duchess France</a:t>
            </a:r>
          </a:p>
          <a:p>
            <a:pPr indent="0" lvl="0" marL="0" marR="0" rtl="0" algn="ctr">
              <a:spcBef>
                <a:spcPts val="0"/>
              </a:spcBef>
              <a:buClr>
                <a:srgbClr val="343538"/>
              </a:buClr>
              <a:buFont typeface="Verdana"/>
              <a:buNone/>
            </a:pPr>
            <a:r>
              <a:t/>
            </a:r>
            <a:endParaRPr sz="1000"/>
          </a:p>
          <a:p>
            <a:pPr indent="0" lvl="0" marL="0" marR="0" rtl="0" algn="ctr">
              <a:spcBef>
                <a:spcPts val="0"/>
              </a:spcBef>
              <a:buClr>
                <a:srgbClr val="343538"/>
              </a:buClr>
              <a:buSzPct val="25000"/>
              <a:buFont typeface="Verdana"/>
              <a:buNone/>
            </a:pPr>
            <a:r>
              <a:rPr lang="fr-FR" sz="3000"/>
              <a:t>Women in Tech</a:t>
            </a:r>
          </a:p>
          <a:p>
            <a:pPr indent="0" lvl="0" marL="0" marR="0" rtl="0" algn="ctr">
              <a:spcBef>
                <a:spcPts val="0"/>
              </a:spcBef>
              <a:buClr>
                <a:srgbClr val="343538"/>
              </a:buClr>
              <a:buFont typeface="Verdana"/>
              <a:buNone/>
            </a:pPr>
            <a:r>
              <a:t/>
            </a:r>
            <a:endParaRPr sz="3000"/>
          </a:p>
          <a:p>
            <a:pPr indent="0" lvl="0" marL="0" marR="0" rtl="0" algn="ctr">
              <a:spcBef>
                <a:spcPts val="0"/>
              </a:spcBef>
              <a:buClr>
                <a:srgbClr val="343538"/>
              </a:buClr>
              <a:buSzPct val="25000"/>
              <a:buFont typeface="Verdana"/>
              <a:buNone/>
            </a:pPr>
            <a:r>
              <a:rPr lang="fr-FR" sz="1400"/>
              <a:t>Alice Barralon - Zhe LI</a:t>
            </a:r>
          </a:p>
          <a:p>
            <a:pPr indent="0" lvl="0" marL="0" marR="0" rtl="0" algn="ctr">
              <a:spcBef>
                <a:spcPts val="0"/>
              </a:spcBef>
              <a:buClr>
                <a:srgbClr val="343538"/>
              </a:buClr>
              <a:buFont typeface="Verdana"/>
              <a:buNone/>
            </a:pPr>
            <a:r>
              <a:t/>
            </a:r>
            <a:endParaRPr sz="3000"/>
          </a:p>
        </p:txBody>
      </p:sp>
      <p:pic>
        <p:nvPicPr>
          <p:cNvPr id="64" name="Shape 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252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Shape 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429637"/>
            <a:ext cx="2328525" cy="1864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778645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Présence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3160141" y="4989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" name="Shape 1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64" y="316173"/>
            <a:ext cx="1253174" cy="100404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>
            <p:ph idx="1" type="body"/>
          </p:nvPr>
        </p:nvSpPr>
        <p:spPr>
          <a:xfrm>
            <a:off x="0" y="1418167"/>
            <a:ext cx="9144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baseline="0" i="0" lang="fr-FR" sz="3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166" name="Shape 1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8117" y="1418167"/>
            <a:ext cx="5229915" cy="4572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778645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Contact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3160141" y="4989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Shape 1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964" y="316173"/>
            <a:ext cx="1253174" cy="1004043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 txBox="1"/>
          <p:nvPr>
            <p:ph idx="1" type="body"/>
          </p:nvPr>
        </p:nvSpPr>
        <p:spPr>
          <a:xfrm>
            <a:off x="0" y="1418167"/>
            <a:ext cx="9144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baseline="0" i="0" lang="fr-FR" sz="3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176" name="Shape 17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70137" y="1700016"/>
            <a:ext cx="6781800" cy="388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/>
          <p:nvPr/>
        </p:nvSpPr>
        <p:spPr>
          <a:xfrm>
            <a:off x="2626750" y="2005650"/>
            <a:ext cx="4748700" cy="369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fr-FR" sz="2000">
                <a:latin typeface="Calibri"/>
                <a:ea typeface="Calibri"/>
                <a:cs typeface="Calibri"/>
                <a:sym typeface="Calibri"/>
              </a:rPr>
              <a:t>http://www.duchess-france.org/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1423350" y="4567675"/>
            <a:ext cx="5266499" cy="86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 txBox="1"/>
          <p:nvPr/>
        </p:nvSpPr>
        <p:spPr>
          <a:xfrm>
            <a:off x="2626750" y="4567675"/>
            <a:ext cx="55368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fr-FR" sz="20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  <a:hlinkClick r:id="rId6"/>
              </a:rPr>
              <a:t>https://www.facebook.com/duchessfr</a:t>
            </a:r>
          </a:p>
        </p:txBody>
      </p:sp>
      <p:sp>
        <p:nvSpPr>
          <p:cNvPr id="180" name="Shape 180"/>
          <p:cNvSpPr txBox="1"/>
          <p:nvPr/>
        </p:nvSpPr>
        <p:spPr>
          <a:xfrm>
            <a:off x="2641125" y="5218975"/>
            <a:ext cx="7453200" cy="869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fr-FR" sz="20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  <a:hlinkClick r:id="rId7"/>
              </a:rPr>
              <a:t>http://www.meetup.com/fr/Duchess-France-Meetup/</a:t>
            </a:r>
          </a:p>
        </p:txBody>
      </p:sp>
      <p:pic>
        <p:nvPicPr>
          <p:cNvPr id="181" name="Shape 18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04098" y="4567675"/>
            <a:ext cx="556824" cy="5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Shape 182"/>
          <p:cNvSpPr txBox="1"/>
          <p:nvPr/>
        </p:nvSpPr>
        <p:spPr>
          <a:xfrm>
            <a:off x="1488150" y="3657600"/>
            <a:ext cx="779999" cy="7172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3" name="Shape 18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88150" y="3594900"/>
            <a:ext cx="780001" cy="78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126994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0" y="1418167"/>
            <a:ext cx="9144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marL="0" marR="0" rtl="0" algn="l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buNone/>
            </a:pPr>
            <a:r>
              <a:rPr b="0" baseline="0" i="0" lang="fr-FR" sz="3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778645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lang="fr-FR" sz="3600"/>
              <a:t>Qui sommes nous?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0" y="1738000"/>
            <a:ext cx="9144000" cy="4061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marL="0" marR="0" rtl="0" algn="l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/>
              <a:t>Aurore Zhe Li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/>
              <a:t>Alice Barralon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 txBox="1"/>
          <p:nvPr/>
        </p:nvSpPr>
        <p:spPr>
          <a:xfrm>
            <a:off x="3160141" y="4989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Shape 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64" y="316173"/>
            <a:ext cx="1253174" cy="1004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778645" y="105309"/>
            <a:ext cx="8339700" cy="677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Présentation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0" y="1738000"/>
            <a:ext cx="9144000" cy="40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fr-FR" sz="3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Le logo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3160141" y="498900"/>
            <a:ext cx="1847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3" name="Shape 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26067" y="2038064"/>
            <a:ext cx="2317799" cy="203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71101" y="1932588"/>
            <a:ext cx="1127099" cy="209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64" y="316173"/>
            <a:ext cx="1253099" cy="100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778645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Présentation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0" y="1738000"/>
            <a:ext cx="9144000" cy="4061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fr-FR" sz="3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 team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3160141" y="4989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964" y="316173"/>
            <a:ext cx="1253174" cy="1004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04328" y="868233"/>
            <a:ext cx="2289542" cy="1590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8200" y="2543575"/>
            <a:ext cx="8607575" cy="287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778645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Objectifs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0" y="1320217"/>
            <a:ext cx="6387615" cy="44794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25450" lvl="1" marL="8572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Promouvoir les </a:t>
            </a:r>
            <a:r>
              <a:rPr b="1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femmes</a:t>
            </a: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avec des </a:t>
            </a:r>
            <a:r>
              <a:rPr b="1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profils</a:t>
            </a: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b="1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techniques</a:t>
            </a:r>
          </a:p>
          <a:p>
            <a:pPr indent="-247650" lvl="1" marL="8572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1" baseline="0" i="0" sz="2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1" baseline="0" i="0" sz="3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25450" lvl="1" marL="8572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Faire </a:t>
            </a:r>
            <a:r>
              <a:rPr b="1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connaitre</a:t>
            </a: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nos métiers de l’informatique</a:t>
            </a:r>
          </a:p>
          <a:p>
            <a:pPr indent="-247650" lvl="1" marL="8572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2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25450" lvl="1" marL="8572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Et vous?</a:t>
            </a:r>
          </a:p>
          <a:p>
            <a:pPr indent="-139700" lvl="0" marL="342900" marR="0" rtl="0" algn="l">
              <a:spcBef>
                <a:spcPts val="64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4" name="Shape 104"/>
          <p:cNvSpPr txBox="1"/>
          <p:nvPr/>
        </p:nvSpPr>
        <p:spPr>
          <a:xfrm>
            <a:off x="3160141" y="4989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Shape 1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64" y="316173"/>
            <a:ext cx="1253174" cy="1004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87616" y="1320217"/>
            <a:ext cx="2730701" cy="1799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7616" y="3497801"/>
            <a:ext cx="2730701" cy="1832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778645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Comment ?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0" y="1320217"/>
            <a:ext cx="9144000" cy="44794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25450" lvl="1" marL="8572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Networking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1" baseline="0" i="0" sz="3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25450" lvl="1" marL="8572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Soirées techniques</a:t>
            </a:r>
          </a:p>
          <a:p>
            <a:pPr indent="-247650" lvl="1" marL="8572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2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25450" lvl="1" marL="8572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Projets communs</a:t>
            </a:r>
          </a:p>
          <a:p>
            <a:pPr indent="-247650" lvl="1" marL="8572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2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25450" lvl="1" marL="8572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b="0" baseline="0" i="0" lang="fr-FR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Blog duchess-France.org</a:t>
            </a:r>
          </a:p>
          <a:p>
            <a:pPr indent="-139700" lvl="0" marL="342900" marR="0" rtl="0" algn="l">
              <a:spcBef>
                <a:spcPts val="64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5" name="Shape 115"/>
          <p:cNvSpPr txBox="1"/>
          <p:nvPr/>
        </p:nvSpPr>
        <p:spPr>
          <a:xfrm>
            <a:off x="3160141" y="4989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Shape 1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64" y="316173"/>
            <a:ext cx="1253174" cy="1004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80805" y="1012815"/>
            <a:ext cx="3537511" cy="4535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778645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Comment ?</a:t>
            </a:r>
          </a:p>
        </p:txBody>
      </p:sp>
      <p:sp>
        <p:nvSpPr>
          <p:cNvPr id="124" name="Shape 124"/>
          <p:cNvSpPr txBox="1"/>
          <p:nvPr/>
        </p:nvSpPr>
        <p:spPr>
          <a:xfrm>
            <a:off x="3160141" y="4989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64" y="316173"/>
            <a:ext cx="1253174" cy="100404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>
            <p:ph idx="1" type="body"/>
          </p:nvPr>
        </p:nvSpPr>
        <p:spPr>
          <a:xfrm>
            <a:off x="0" y="1418167"/>
            <a:ext cx="9144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fr-FR" sz="3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Plus de femmes oratrices!</a:t>
            </a: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4">
            <a:alphaModFix/>
          </a:blip>
          <a:srcRect b="0" l="18231" r="57470" t="60830"/>
          <a:stretch/>
        </p:blipFill>
        <p:spPr>
          <a:xfrm>
            <a:off x="304800" y="3715732"/>
            <a:ext cx="1635650" cy="178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5">
            <a:alphaModFix/>
          </a:blip>
          <a:srcRect b="0" l="0" r="39674" t="0"/>
          <a:stretch/>
        </p:blipFill>
        <p:spPr>
          <a:xfrm>
            <a:off x="3959275" y="3724232"/>
            <a:ext cx="1591555" cy="17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6">
            <a:alphaModFix/>
          </a:blip>
          <a:srcRect b="0" l="14263" r="22283" t="32953"/>
          <a:stretch/>
        </p:blipFill>
        <p:spPr>
          <a:xfrm>
            <a:off x="3284700" y="2229219"/>
            <a:ext cx="2233499" cy="151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940450" y="3745907"/>
            <a:ext cx="2026725" cy="17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354642" y="2229208"/>
            <a:ext cx="1635655" cy="151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550825" y="3739532"/>
            <a:ext cx="3287081" cy="17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518205" y="2229208"/>
            <a:ext cx="1836443" cy="151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91100" y="2229208"/>
            <a:ext cx="3093593" cy="151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778645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Trophée excellencia</a:t>
            </a:r>
          </a:p>
        </p:txBody>
      </p:sp>
      <p:sp>
        <p:nvSpPr>
          <p:cNvPr id="141" name="Shape 141"/>
          <p:cNvSpPr txBox="1"/>
          <p:nvPr/>
        </p:nvSpPr>
        <p:spPr>
          <a:xfrm>
            <a:off x="3160141" y="4989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Shape 1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964" y="316173"/>
            <a:ext cx="1253174" cy="1004043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>
            <p:ph idx="1" type="body"/>
          </p:nvPr>
        </p:nvSpPr>
        <p:spPr>
          <a:xfrm>
            <a:off x="0" y="1418167"/>
            <a:ext cx="9144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400">
              <a:solidFill>
                <a:srgbClr val="3D3C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fr-FR" sz="1400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Prix pour : 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fr-FR" sz="1400">
                <a:solidFill>
                  <a:srgbClr val="3D3C40"/>
                </a:solidFill>
                <a:latin typeface="Calibri"/>
                <a:ea typeface="Calibri"/>
                <a:cs typeface="Calibri"/>
                <a:sym typeface="Calibri"/>
              </a:rPr>
              <a:t>Femme high-tech investie dans une association sociale ou humanitaire</a:t>
            </a:r>
          </a:p>
        </p:txBody>
      </p:sp>
      <p:pic>
        <p:nvPicPr>
          <p:cNvPr id="144" name="Shape 1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39900" y="2277200"/>
            <a:ext cx="3158599" cy="128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87276" y="1517124"/>
            <a:ext cx="2477199" cy="348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78645" y="105309"/>
            <a:ext cx="8339672" cy="67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Verdana"/>
              <a:buNone/>
            </a:pPr>
            <a:r>
              <a:rPr b="0" baseline="0" i="0" lang="fr-FR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Trophée excellencia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3160141" y="4989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Shape 1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964" y="316173"/>
            <a:ext cx="1253174" cy="100404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>
            <p:ph idx="1" type="body"/>
          </p:nvPr>
        </p:nvSpPr>
        <p:spPr>
          <a:xfrm>
            <a:off x="0" y="1418167"/>
            <a:ext cx="9144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baseline="0" i="0" lang="fr-FR" sz="3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155" name="Shape 1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4234" y="2009942"/>
            <a:ext cx="4905297" cy="3212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/>
          <p:nvPr/>
        </p:nvSpPr>
        <p:spPr>
          <a:xfrm>
            <a:off x="1610134" y="5331667"/>
            <a:ext cx="6525599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hlink"/>
              </a:buClr>
              <a:buSzPct val="25000"/>
              <a:buFont typeface="Calibri"/>
              <a:buNone/>
            </a:pPr>
            <a:r>
              <a:rPr b="0" baseline="0" i="0" lang="fr-FR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https://youtu.be/NErN6H4d7Fw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èle Powerpoint - 4-3">
  <a:themeElements>
    <a:clrScheme name="Bureau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